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4" r:id="rId23"/>
    <p:sldId id="277" r:id="rId24"/>
    <p:sldId id="278" r:id="rId25"/>
    <p:sldId id="279" r:id="rId26"/>
    <p:sldId id="280"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8" autoAdjust="0"/>
    <p:restoredTop sz="94660"/>
  </p:normalViewPr>
  <p:slideViewPr>
    <p:cSldViewPr snapToGrid="0">
      <p:cViewPr varScale="1">
        <p:scale>
          <a:sx n="80" d="100"/>
          <a:sy n="80" d="100"/>
        </p:scale>
        <p:origin x="37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48070-A741-4A36-A920-3E86D56443F5}" type="datetimeFigureOut">
              <a:rPr lang="nl-NL" smtClean="0"/>
              <a:t>12-11-2017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98ADB-6AEC-4F5A-AB55-D2CF9FE721D6}" type="slidenum">
              <a:rPr lang="nl-NL" smtClean="0"/>
              <a:t>‹nr.›</a:t>
            </a:fld>
            <a:endParaRPr lang="nl-NL"/>
          </a:p>
        </p:txBody>
      </p:sp>
    </p:spTree>
    <p:extLst>
      <p:ext uri="{BB962C8B-B14F-4D97-AF65-F5344CB8AC3E}">
        <p14:creationId xmlns:p14="http://schemas.microsoft.com/office/powerpoint/2010/main" val="2913229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Beste </a:t>
            </a:r>
            <a:r>
              <a:rPr lang="nl-NL" dirty="0" err="1" smtClean="0"/>
              <a:t>ath</a:t>
            </a:r>
            <a:r>
              <a:rPr lang="nl-NL" dirty="0" smtClean="0"/>
              <a:t> 4.	</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5101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288"/>
          <a:stretch/>
        </p:blipFill>
        <p:spPr>
          <a:xfrm>
            <a:off x="0" y="26988"/>
            <a:ext cx="12192000" cy="959601"/>
          </a:xfrm>
          <a:prstGeom prst="rect">
            <a:avLst/>
          </a:prstGeom>
        </p:spPr>
      </p:pic>
      <p:pic>
        <p:nvPicPr>
          <p:cNvPr id="5" name="Afbeelding 4"/>
          <p:cNvPicPr>
            <a:picLocks noChangeAspect="1"/>
          </p:cNvPicPr>
          <p:nvPr/>
        </p:nvPicPr>
        <p:blipFill rotWithShape="1">
          <a:blip r:embed="rId2"/>
          <a:srcRect b="54584"/>
          <a:stretch/>
        </p:blipFill>
        <p:spPr>
          <a:xfrm>
            <a:off x="0" y="26989"/>
            <a:ext cx="12192000" cy="2210886"/>
          </a:xfrm>
          <a:prstGeom prst="rect">
            <a:avLst/>
          </a:prstGeom>
        </p:spPr>
      </p:pic>
      <p:pic>
        <p:nvPicPr>
          <p:cNvPr id="6" name="Afbeelding 5"/>
          <p:cNvPicPr>
            <a:picLocks noChangeAspect="1"/>
          </p:cNvPicPr>
          <p:nvPr/>
        </p:nvPicPr>
        <p:blipFill rotWithShape="1">
          <a:blip r:embed="rId2"/>
          <a:srcRect b="38767"/>
          <a:stretch/>
        </p:blipFill>
        <p:spPr>
          <a:xfrm>
            <a:off x="0" y="26988"/>
            <a:ext cx="12192000" cy="2980907"/>
          </a:xfrm>
          <a:prstGeom prst="rect">
            <a:avLst/>
          </a:prstGeom>
        </p:spPr>
      </p:pic>
      <p:pic>
        <p:nvPicPr>
          <p:cNvPr id="7" name="Afbeelding 6"/>
          <p:cNvPicPr>
            <a:picLocks noChangeAspect="1"/>
          </p:cNvPicPr>
          <p:nvPr/>
        </p:nvPicPr>
        <p:blipFill>
          <a:blip r:embed="rId2"/>
          <a:stretch>
            <a:fillRect/>
          </a:stretch>
        </p:blipFill>
        <p:spPr>
          <a:xfrm>
            <a:off x="0" y="39020"/>
            <a:ext cx="12192000" cy="4868107"/>
          </a:xfrm>
          <a:prstGeom prst="rect">
            <a:avLst/>
          </a:prstGeom>
        </p:spPr>
      </p:pic>
    </p:spTree>
    <p:extLst>
      <p:ext uri="{BB962C8B-B14F-4D97-AF65-F5344CB8AC3E}">
        <p14:creationId xmlns:p14="http://schemas.microsoft.com/office/powerpoint/2010/main" val="379186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kosten berekenen?</a:t>
            </a:r>
            <a:endParaRPr lang="nl-NL" dirty="0"/>
          </a:p>
        </p:txBody>
      </p:sp>
      <p:sp>
        <p:nvSpPr>
          <p:cNvPr id="3" name="Tijdelijke aanduiding voor inhoud 2"/>
          <p:cNvSpPr>
            <a:spLocks noGrp="1"/>
          </p:cNvSpPr>
          <p:nvPr>
            <p:ph idx="1"/>
          </p:nvPr>
        </p:nvSpPr>
        <p:spPr>
          <a:xfrm>
            <a:off x="481263" y="1323475"/>
            <a:ext cx="8792739" cy="4717888"/>
          </a:xfrm>
        </p:spPr>
        <p:txBody>
          <a:bodyPr>
            <a:normAutofit/>
          </a:bodyPr>
          <a:lstStyle/>
          <a:p>
            <a:r>
              <a:rPr lang="nl-NL" sz="2500" dirty="0" smtClean="0"/>
              <a:t>waarom willen we de kosten berekenen?</a:t>
            </a:r>
          </a:p>
          <a:p>
            <a:r>
              <a:rPr lang="nl-NL" sz="2500" dirty="0" smtClean="0"/>
              <a:t>Bladzijde 66.</a:t>
            </a:r>
          </a:p>
          <a:p>
            <a:r>
              <a:rPr lang="nl-NL" sz="2500" dirty="0" smtClean="0"/>
              <a:t>Om de kostprijs te berekenen.</a:t>
            </a:r>
          </a:p>
          <a:p>
            <a:r>
              <a:rPr lang="nl-NL" sz="2500" dirty="0" smtClean="0"/>
              <a:t>Daaruit kunnen we de verkoopprijs bepalen (wat we net hebben gedaan).</a:t>
            </a:r>
          </a:p>
          <a:p>
            <a:r>
              <a:rPr lang="nl-NL" sz="2500" dirty="0" smtClean="0"/>
              <a:t>Het helpt ons te bepalen wat ons behaalde resultaat is (winst of verlies gemaakt) en bepalen wat de waarde is van bezittingen op onze balans (afschrijvingskosten).</a:t>
            </a:r>
          </a:p>
          <a:p>
            <a:r>
              <a:rPr lang="nl-NL" sz="2500" dirty="0" smtClean="0"/>
              <a:t>Het helpt ons bepaalde beslissingen te nemen (wel of niet produceren </a:t>
            </a:r>
            <a:r>
              <a:rPr lang="nl-NL" sz="2500" dirty="0" err="1" smtClean="0"/>
              <a:t>bvb</a:t>
            </a:r>
            <a:r>
              <a:rPr lang="nl-NL" sz="2500" dirty="0" smtClean="0"/>
              <a:t>).</a:t>
            </a:r>
            <a:endParaRPr lang="nl-NL" sz="2500" dirty="0"/>
          </a:p>
        </p:txBody>
      </p:sp>
    </p:spTree>
    <p:extLst>
      <p:ext uri="{BB962C8B-B14F-4D97-AF65-F5344CB8AC3E}">
        <p14:creationId xmlns:p14="http://schemas.microsoft.com/office/powerpoint/2010/main" val="927582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betalingen en permanentie.</a:t>
            </a:r>
            <a:endParaRPr lang="nl-NL" dirty="0"/>
          </a:p>
        </p:txBody>
      </p:sp>
      <p:sp>
        <p:nvSpPr>
          <p:cNvPr id="3" name="Tijdelijke aanduiding voor inhoud 2"/>
          <p:cNvSpPr>
            <a:spLocks noGrp="1"/>
          </p:cNvSpPr>
          <p:nvPr>
            <p:ph idx="1"/>
          </p:nvPr>
        </p:nvSpPr>
        <p:spPr/>
        <p:txBody>
          <a:bodyPr>
            <a:normAutofit/>
          </a:bodyPr>
          <a:lstStyle/>
          <a:p>
            <a:r>
              <a:rPr lang="nl-NL" sz="2500" dirty="0" smtClean="0"/>
              <a:t>Wanneer een ondernemer iets aanschaft/koopt. Gaat hij een betalingsverplichting aan.</a:t>
            </a:r>
          </a:p>
          <a:p>
            <a:r>
              <a:rPr lang="nl-NL" sz="2500" dirty="0" smtClean="0"/>
              <a:t>Wanneer hij niet dit betaald ontstaat er een schuld.</a:t>
            </a:r>
          </a:p>
          <a:p>
            <a:r>
              <a:rPr lang="nl-NL" sz="2500" dirty="0" smtClean="0"/>
              <a:t>Wanneer hij betaald lost hij deze schuld/betalingsverplichting in.</a:t>
            </a:r>
          </a:p>
          <a:p>
            <a:r>
              <a:rPr lang="nl-NL" sz="2500" dirty="0" smtClean="0"/>
              <a:t>Een betaling is altijd tijdstip gebonden, een tijdstipgrootheid.</a:t>
            </a:r>
          </a:p>
          <a:p>
            <a:endParaRPr lang="nl-NL" sz="2500" dirty="0"/>
          </a:p>
        </p:txBody>
      </p:sp>
    </p:spTree>
    <p:extLst>
      <p:ext uri="{BB962C8B-B14F-4D97-AF65-F5344CB8AC3E}">
        <p14:creationId xmlns:p14="http://schemas.microsoft.com/office/powerpoint/2010/main" val="343598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a:t>
            </a:r>
            <a:endParaRPr lang="nl-NL" dirty="0"/>
          </a:p>
        </p:txBody>
      </p:sp>
      <p:sp>
        <p:nvSpPr>
          <p:cNvPr id="3" name="Tijdelijke aanduiding voor inhoud 2"/>
          <p:cNvSpPr>
            <a:spLocks noGrp="1"/>
          </p:cNvSpPr>
          <p:nvPr>
            <p:ph idx="1"/>
          </p:nvPr>
        </p:nvSpPr>
        <p:spPr>
          <a:xfrm>
            <a:off x="288758" y="1130968"/>
            <a:ext cx="8307910" cy="3033468"/>
          </a:xfrm>
        </p:spPr>
        <p:txBody>
          <a:bodyPr>
            <a:noAutofit/>
          </a:bodyPr>
          <a:lstStyle/>
          <a:p>
            <a:r>
              <a:rPr lang="nl-NL" sz="2500" dirty="0" smtClean="0"/>
              <a:t>Kosten daarentegen zijn niet gekoppeld aan een bepaald tijdstip maar aan een periode.</a:t>
            </a:r>
          </a:p>
          <a:p>
            <a:r>
              <a:rPr lang="nl-NL" sz="2500" dirty="0" smtClean="0"/>
              <a:t>Kosten is een periodegrootheid.</a:t>
            </a:r>
          </a:p>
          <a:p>
            <a:r>
              <a:rPr lang="nl-NL" sz="2500" dirty="0" smtClean="0"/>
              <a:t>Bijvoorbeeld, huurkosten over 2012 waren 6.000</a:t>
            </a:r>
          </a:p>
          <a:p>
            <a:r>
              <a:rPr lang="nl-NL" sz="2500" dirty="0" smtClean="0"/>
              <a:t>Kosten verlagen het eigen vermogen!</a:t>
            </a:r>
          </a:p>
          <a:p>
            <a:endParaRPr lang="nl-NL" sz="2500" dirty="0"/>
          </a:p>
          <a:p>
            <a:r>
              <a:rPr lang="nl-NL" sz="2500" dirty="0" smtClean="0"/>
              <a:t>Dus kosten en betalingen hoeven niet met elkaar overeen te komen!. Als ik achteraf iets betaal, betekend het niet dat ik de kosten niet gemaakt heb.</a:t>
            </a:r>
          </a:p>
          <a:p>
            <a:r>
              <a:rPr lang="nl-NL" sz="2500" dirty="0" smtClean="0"/>
              <a:t>Kosten </a:t>
            </a:r>
            <a:r>
              <a:rPr lang="nl-NL" sz="2500" dirty="0" smtClean="0">
                <a:sym typeface="Wingdings" panose="05000000000000000000" pitchFamily="2" charset="2"/>
              </a:rPr>
              <a:t></a:t>
            </a:r>
            <a:r>
              <a:rPr lang="nl-NL" sz="2500" dirty="0" smtClean="0"/>
              <a:t> winstbepaling</a:t>
            </a:r>
          </a:p>
          <a:p>
            <a:r>
              <a:rPr lang="nl-NL" sz="2500" dirty="0" smtClean="0"/>
              <a:t>Betaling </a:t>
            </a:r>
            <a:r>
              <a:rPr lang="nl-NL" sz="2500" dirty="0" smtClean="0">
                <a:sym typeface="Wingdings" panose="05000000000000000000" pitchFamily="2" charset="2"/>
              </a:rPr>
              <a:t></a:t>
            </a:r>
            <a:r>
              <a:rPr lang="nl-NL" sz="2500" dirty="0" smtClean="0"/>
              <a:t> heb ik voldoende geld in kas.</a:t>
            </a:r>
          </a:p>
          <a:p>
            <a:endParaRPr lang="nl-NL" sz="2500" dirty="0"/>
          </a:p>
        </p:txBody>
      </p:sp>
    </p:spTree>
    <p:extLst>
      <p:ext uri="{BB962C8B-B14F-4D97-AF65-F5344CB8AC3E}">
        <p14:creationId xmlns:p14="http://schemas.microsoft.com/office/powerpoint/2010/main" val="370198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74.</a:t>
            </a:r>
            <a:endParaRPr lang="nl-NL" dirty="0"/>
          </a:p>
        </p:txBody>
      </p:sp>
      <p:sp>
        <p:nvSpPr>
          <p:cNvPr id="3" name="Tijdelijke aanduiding voor inhoud 2"/>
          <p:cNvSpPr>
            <a:spLocks noGrp="1"/>
          </p:cNvSpPr>
          <p:nvPr>
            <p:ph idx="1"/>
          </p:nvPr>
        </p:nvSpPr>
        <p:spPr/>
        <p:txBody>
          <a:bodyPr>
            <a:normAutofit/>
          </a:bodyPr>
          <a:lstStyle/>
          <a:p>
            <a:r>
              <a:rPr lang="nl-NL" sz="2500" dirty="0" smtClean="0"/>
              <a:t>Ongeveer 5 minuten de tijd. Eerder klaar zelfstandig verder lezen richting opgave 75.</a:t>
            </a:r>
            <a:endParaRPr lang="nl-NL" sz="2500" dirty="0"/>
          </a:p>
        </p:txBody>
      </p:sp>
      <p:sp>
        <p:nvSpPr>
          <p:cNvPr id="14" name="Ovaal 13"/>
          <p:cNvSpPr/>
          <p:nvPr/>
        </p:nvSpPr>
        <p:spPr>
          <a:xfrm>
            <a:off x="5726863"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26863"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6" name="Ovaal 15"/>
          <p:cNvSpPr/>
          <p:nvPr/>
        </p:nvSpPr>
        <p:spPr>
          <a:xfrm>
            <a:off x="5726863" y="277586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7" name="Ovaal 16"/>
          <p:cNvSpPr/>
          <p:nvPr/>
        </p:nvSpPr>
        <p:spPr>
          <a:xfrm>
            <a:off x="5726863" y="277586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8" name="Ovaal 17"/>
          <p:cNvSpPr/>
          <p:nvPr/>
        </p:nvSpPr>
        <p:spPr>
          <a:xfrm>
            <a:off x="5726863"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61930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59000"/>
                                        <p:tgtEl>
                                          <p:spTgt spid="1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heel(1)">
                                      <p:cBhvr>
                                        <p:cTn id="11" dur="59000"/>
                                        <p:tgtEl>
                                          <p:spTgt spid="1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heel(1)">
                                      <p:cBhvr>
                                        <p:cTn id="15" dur="59000"/>
                                        <p:tgtEl>
                                          <p:spTgt spid="1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heel(1)">
                                      <p:cBhvr>
                                        <p:cTn id="19" dur="59000"/>
                                        <p:tgtEl>
                                          <p:spTgt spid="1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heel(1)">
                                      <p:cBhvr>
                                        <p:cTn id="2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8804"/>
          <a:stretch/>
        </p:blipFill>
        <p:spPr>
          <a:xfrm>
            <a:off x="0" y="0"/>
            <a:ext cx="10046368" cy="2141621"/>
          </a:xfrm>
          <a:prstGeom prst="rect">
            <a:avLst/>
          </a:prstGeom>
        </p:spPr>
      </p:pic>
      <p:pic>
        <p:nvPicPr>
          <p:cNvPr id="5" name="Afbeelding 4"/>
          <p:cNvPicPr>
            <a:picLocks noChangeAspect="1"/>
          </p:cNvPicPr>
          <p:nvPr/>
        </p:nvPicPr>
        <p:blipFill rotWithShape="1">
          <a:blip r:embed="rId2"/>
          <a:srcRect b="39185"/>
          <a:stretch/>
        </p:blipFill>
        <p:spPr>
          <a:xfrm>
            <a:off x="0" y="0"/>
            <a:ext cx="10046368" cy="4174958"/>
          </a:xfrm>
          <a:prstGeom prst="rect">
            <a:avLst/>
          </a:prstGeom>
        </p:spPr>
      </p:pic>
      <p:pic>
        <p:nvPicPr>
          <p:cNvPr id="6" name="Afbeelding 5"/>
          <p:cNvPicPr>
            <a:picLocks noChangeAspect="1"/>
          </p:cNvPicPr>
          <p:nvPr/>
        </p:nvPicPr>
        <p:blipFill rotWithShape="1">
          <a:blip r:embed="rId2"/>
          <a:srcRect b="20783"/>
          <a:stretch/>
        </p:blipFill>
        <p:spPr>
          <a:xfrm>
            <a:off x="0" y="0"/>
            <a:ext cx="10046368" cy="5438274"/>
          </a:xfrm>
          <a:prstGeom prst="rect">
            <a:avLst/>
          </a:prstGeom>
        </p:spPr>
      </p:pic>
      <p:pic>
        <p:nvPicPr>
          <p:cNvPr id="7" name="Afbeelding 6"/>
          <p:cNvPicPr>
            <a:picLocks noChangeAspect="1"/>
          </p:cNvPicPr>
          <p:nvPr/>
        </p:nvPicPr>
        <p:blipFill>
          <a:blip r:embed="rId2"/>
          <a:stretch>
            <a:fillRect/>
          </a:stretch>
        </p:blipFill>
        <p:spPr>
          <a:xfrm>
            <a:off x="0" y="0"/>
            <a:ext cx="10046368" cy="6865018"/>
          </a:xfrm>
          <a:prstGeom prst="rect">
            <a:avLst/>
          </a:prstGeom>
        </p:spPr>
      </p:pic>
    </p:spTree>
    <p:extLst>
      <p:ext uri="{BB962C8B-B14F-4D97-AF65-F5344CB8AC3E}">
        <p14:creationId xmlns:p14="http://schemas.microsoft.com/office/powerpoint/2010/main" val="263658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a:t>
            </a:r>
            <a:endParaRPr lang="nl-NL" dirty="0"/>
          </a:p>
        </p:txBody>
      </p:sp>
      <p:sp>
        <p:nvSpPr>
          <p:cNvPr id="3" name="Tijdelijke aanduiding voor inhoud 2"/>
          <p:cNvSpPr>
            <a:spLocks noGrp="1"/>
          </p:cNvSpPr>
          <p:nvPr>
            <p:ph idx="1"/>
          </p:nvPr>
        </p:nvSpPr>
        <p:spPr/>
        <p:txBody>
          <a:bodyPr>
            <a:normAutofit/>
          </a:bodyPr>
          <a:lstStyle/>
          <a:p>
            <a:r>
              <a:rPr lang="nl-NL" sz="2500" dirty="0" smtClean="0"/>
              <a:t>Zichtbaar geworden, je kan de kosten per periode berekenen.</a:t>
            </a:r>
          </a:p>
          <a:p>
            <a:r>
              <a:rPr lang="nl-NL" sz="2500" dirty="0" smtClean="0"/>
              <a:t>Vaak moet je uit de tekst halen wat er exact bedoeld wordt met kosten.</a:t>
            </a:r>
          </a:p>
          <a:p>
            <a:r>
              <a:rPr lang="nl-NL" sz="2500" dirty="0" smtClean="0"/>
              <a:t>Belangrijk: het tijdstip waarop je de kosten betaald speelt geen rol voor je winst/verlies bepaling.</a:t>
            </a:r>
            <a:endParaRPr lang="nl-NL" sz="2500" dirty="0"/>
          </a:p>
        </p:txBody>
      </p:sp>
    </p:spTree>
    <p:extLst>
      <p:ext uri="{BB962C8B-B14F-4D97-AF65-F5344CB8AC3E}">
        <p14:creationId xmlns:p14="http://schemas.microsoft.com/office/powerpoint/2010/main" val="3656024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a:t>
            </a:r>
            <a:endParaRPr lang="nl-NL" dirty="0"/>
          </a:p>
        </p:txBody>
      </p:sp>
      <p:sp>
        <p:nvSpPr>
          <p:cNvPr id="3" name="Tijdelijke aanduiding voor inhoud 2"/>
          <p:cNvSpPr>
            <a:spLocks noGrp="1"/>
          </p:cNvSpPr>
          <p:nvPr>
            <p:ph idx="1"/>
          </p:nvPr>
        </p:nvSpPr>
        <p:spPr/>
        <p:txBody>
          <a:bodyPr>
            <a:normAutofit/>
          </a:bodyPr>
          <a:lstStyle/>
          <a:p>
            <a:r>
              <a:rPr lang="nl-NL" sz="2500" dirty="0" smtClean="0"/>
              <a:t>Begin met maken van opgave 75. hiervoor heb je 8 minuten de tijd.</a:t>
            </a:r>
            <a:endParaRPr lang="nl-NL" sz="2500" dirty="0"/>
          </a:p>
        </p:txBody>
      </p:sp>
      <p:sp>
        <p:nvSpPr>
          <p:cNvPr id="4" name="Ovaal 3"/>
          <p:cNvSpPr/>
          <p:nvPr/>
        </p:nvSpPr>
        <p:spPr>
          <a:xfrm>
            <a:off x="5666705"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277586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277586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277586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98357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782"/>
          <a:stretch/>
        </p:blipFill>
        <p:spPr>
          <a:xfrm>
            <a:off x="0" y="45245"/>
            <a:ext cx="12192000" cy="1386514"/>
          </a:xfrm>
          <a:prstGeom prst="rect">
            <a:avLst/>
          </a:prstGeom>
        </p:spPr>
      </p:pic>
      <p:pic>
        <p:nvPicPr>
          <p:cNvPr id="5" name="Afbeelding 4"/>
          <p:cNvPicPr>
            <a:picLocks noChangeAspect="1"/>
          </p:cNvPicPr>
          <p:nvPr/>
        </p:nvPicPr>
        <p:blipFill rotWithShape="1">
          <a:blip r:embed="rId2"/>
          <a:srcRect b="59031"/>
          <a:stretch/>
        </p:blipFill>
        <p:spPr>
          <a:xfrm>
            <a:off x="0" y="45244"/>
            <a:ext cx="12192000" cy="1879809"/>
          </a:xfrm>
          <a:prstGeom prst="rect">
            <a:avLst/>
          </a:prstGeom>
        </p:spPr>
      </p:pic>
      <p:pic>
        <p:nvPicPr>
          <p:cNvPr id="6" name="Afbeelding 5"/>
          <p:cNvPicPr>
            <a:picLocks noChangeAspect="1"/>
          </p:cNvPicPr>
          <p:nvPr/>
        </p:nvPicPr>
        <p:blipFill rotWithShape="1">
          <a:blip r:embed="rId2"/>
          <a:srcRect b="44085"/>
          <a:stretch/>
        </p:blipFill>
        <p:spPr>
          <a:xfrm>
            <a:off x="0" y="45244"/>
            <a:ext cx="12192000" cy="2565609"/>
          </a:xfrm>
          <a:prstGeom prst="rect">
            <a:avLst/>
          </a:prstGeom>
        </p:spPr>
      </p:pic>
      <p:pic>
        <p:nvPicPr>
          <p:cNvPr id="7" name="Afbeelding 6"/>
          <p:cNvPicPr>
            <a:picLocks noChangeAspect="1"/>
          </p:cNvPicPr>
          <p:nvPr/>
        </p:nvPicPr>
        <p:blipFill rotWithShape="1">
          <a:blip r:embed="rId2"/>
          <a:srcRect b="32023"/>
          <a:stretch/>
        </p:blipFill>
        <p:spPr>
          <a:xfrm>
            <a:off x="0" y="45244"/>
            <a:ext cx="12192000" cy="3119061"/>
          </a:xfrm>
          <a:prstGeom prst="rect">
            <a:avLst/>
          </a:prstGeom>
        </p:spPr>
      </p:pic>
      <p:pic>
        <p:nvPicPr>
          <p:cNvPr id="8" name="Afbeelding 7"/>
          <p:cNvPicPr>
            <a:picLocks noChangeAspect="1"/>
          </p:cNvPicPr>
          <p:nvPr/>
        </p:nvPicPr>
        <p:blipFill>
          <a:blip r:embed="rId2"/>
          <a:stretch>
            <a:fillRect/>
          </a:stretch>
        </p:blipFill>
        <p:spPr>
          <a:xfrm>
            <a:off x="0" y="45244"/>
            <a:ext cx="12192000" cy="4588387"/>
          </a:xfrm>
          <a:prstGeom prst="rect">
            <a:avLst/>
          </a:prstGeom>
        </p:spPr>
      </p:pic>
    </p:spTree>
    <p:extLst>
      <p:ext uri="{BB962C8B-B14F-4D97-AF65-F5344CB8AC3E}">
        <p14:creationId xmlns:p14="http://schemas.microsoft.com/office/powerpoint/2010/main" val="306280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zichtbaar geworden</a:t>
            </a:r>
            <a:endParaRPr lang="nl-NL" dirty="0"/>
          </a:p>
        </p:txBody>
      </p:sp>
      <p:sp>
        <p:nvSpPr>
          <p:cNvPr id="3" name="Tijdelijke aanduiding voor inhoud 2"/>
          <p:cNvSpPr>
            <a:spLocks noGrp="1"/>
          </p:cNvSpPr>
          <p:nvPr>
            <p:ph idx="1"/>
          </p:nvPr>
        </p:nvSpPr>
        <p:spPr>
          <a:xfrm>
            <a:off x="677334" y="1251285"/>
            <a:ext cx="9164498" cy="5269832"/>
          </a:xfrm>
        </p:spPr>
        <p:txBody>
          <a:bodyPr>
            <a:normAutofit/>
          </a:bodyPr>
          <a:lstStyle/>
          <a:p>
            <a:r>
              <a:rPr lang="nl-NL" sz="2500" dirty="0" smtClean="0"/>
              <a:t>Betaling hoeft niet gelijk te zijn aan de kosten.</a:t>
            </a:r>
          </a:p>
          <a:p>
            <a:r>
              <a:rPr lang="nl-NL" sz="2500" dirty="0" smtClean="0"/>
              <a:t>Kosten kan je berekenen per periode (of dat nou een week/maand/kwartaal of jaar is)</a:t>
            </a:r>
          </a:p>
          <a:p>
            <a:r>
              <a:rPr lang="nl-NL" sz="2500" dirty="0" smtClean="0"/>
              <a:t>Het opnemen in een resultatenoverzicht van de kosten en opbrengsten die ook daadwerkelijk toebehoren aan de periode waarover het resultatenoverzicht verslag doet, wordt de </a:t>
            </a:r>
            <a:r>
              <a:rPr lang="nl-NL" sz="2500" b="1" dirty="0" smtClean="0"/>
              <a:t>permanentie</a:t>
            </a:r>
            <a:r>
              <a:rPr lang="nl-NL" sz="2500" dirty="0" smtClean="0"/>
              <a:t> genoemd. </a:t>
            </a:r>
          </a:p>
          <a:p>
            <a:r>
              <a:rPr lang="nl-NL" sz="2500" dirty="0" err="1" smtClean="0"/>
              <a:t>Cq</a:t>
            </a:r>
            <a:r>
              <a:rPr lang="nl-NL" sz="2500" dirty="0" smtClean="0"/>
              <a:t> de juiste kosten aan de juiste periode koppelen.</a:t>
            </a:r>
          </a:p>
          <a:p>
            <a:r>
              <a:rPr lang="nl-NL" sz="2500" dirty="0" smtClean="0"/>
              <a:t>Zodoende kan je correct het resultaat berekenen van elke periode. (je weet dan tenslotte welke kosten en opbrengsten je hebt gemaakt).</a:t>
            </a:r>
            <a:endParaRPr lang="nl-NL" sz="2500" dirty="0"/>
          </a:p>
        </p:txBody>
      </p:sp>
    </p:spTree>
    <p:extLst>
      <p:ext uri="{BB962C8B-B14F-4D97-AF65-F5344CB8AC3E}">
        <p14:creationId xmlns:p14="http://schemas.microsoft.com/office/powerpoint/2010/main" val="311212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 aankomende  2 lessen</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hoofdstuk 4, 71 t/m 74 </a:t>
            </a:r>
          </a:p>
          <a:p>
            <a:r>
              <a:rPr lang="nl-NL" sz="2500" dirty="0" smtClean="0"/>
              <a:t>Balansmutaties</a:t>
            </a:r>
          </a:p>
          <a:p>
            <a:r>
              <a:rPr lang="nl-NL" sz="2500" dirty="0" smtClean="0"/>
              <a:t>Kostprijs.</a:t>
            </a:r>
          </a:p>
          <a:p>
            <a:r>
              <a:rPr lang="nl-NL" sz="2500" dirty="0" smtClean="0"/>
              <a:t>Les 2: hoofdstuk 4, 75 t/m 79</a:t>
            </a:r>
          </a:p>
          <a:p>
            <a:r>
              <a:rPr lang="nl-NL" sz="2500" dirty="0" smtClean="0"/>
              <a:t>Kosten.</a:t>
            </a:r>
          </a:p>
          <a:p>
            <a:r>
              <a:rPr lang="nl-NL" sz="2500" dirty="0" smtClean="0"/>
              <a:t>Betalingen.</a:t>
            </a:r>
          </a:p>
        </p:txBody>
      </p:sp>
    </p:spTree>
    <p:extLst>
      <p:ext uri="{BB962C8B-B14F-4D97-AF65-F5344CB8AC3E}">
        <p14:creationId xmlns:p14="http://schemas.microsoft.com/office/powerpoint/2010/main" val="3842617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76 en 77</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Lees 4.5 en maak opdracht 78 en 79.</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6501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597"/>
          <a:stretch/>
        </p:blipFill>
        <p:spPr>
          <a:xfrm>
            <a:off x="0" y="0"/>
            <a:ext cx="12192000" cy="842211"/>
          </a:xfrm>
          <a:prstGeom prst="rect">
            <a:avLst/>
          </a:prstGeom>
        </p:spPr>
      </p:pic>
      <p:pic>
        <p:nvPicPr>
          <p:cNvPr id="5" name="Afbeelding 4"/>
          <p:cNvPicPr>
            <a:picLocks noChangeAspect="1"/>
          </p:cNvPicPr>
          <p:nvPr/>
        </p:nvPicPr>
        <p:blipFill rotWithShape="1">
          <a:blip r:embed="rId2"/>
          <a:srcRect b="75864"/>
          <a:stretch/>
        </p:blipFill>
        <p:spPr>
          <a:xfrm>
            <a:off x="0" y="0"/>
            <a:ext cx="12192000" cy="1239253"/>
          </a:xfrm>
          <a:prstGeom prst="rect">
            <a:avLst/>
          </a:prstGeom>
        </p:spPr>
      </p:pic>
      <p:pic>
        <p:nvPicPr>
          <p:cNvPr id="6" name="Afbeelding 5"/>
          <p:cNvPicPr>
            <a:picLocks noChangeAspect="1"/>
          </p:cNvPicPr>
          <p:nvPr/>
        </p:nvPicPr>
        <p:blipFill rotWithShape="1">
          <a:blip r:embed="rId2"/>
          <a:srcRect b="55008"/>
          <a:stretch/>
        </p:blipFill>
        <p:spPr>
          <a:xfrm>
            <a:off x="0" y="0"/>
            <a:ext cx="12192000" cy="2310063"/>
          </a:xfrm>
          <a:prstGeom prst="rect">
            <a:avLst/>
          </a:prstGeom>
        </p:spPr>
      </p:pic>
      <p:pic>
        <p:nvPicPr>
          <p:cNvPr id="7" name="Afbeelding 6"/>
          <p:cNvPicPr>
            <a:picLocks noChangeAspect="1"/>
          </p:cNvPicPr>
          <p:nvPr/>
        </p:nvPicPr>
        <p:blipFill rotWithShape="1">
          <a:blip r:embed="rId2"/>
          <a:srcRect b="47744"/>
          <a:stretch/>
        </p:blipFill>
        <p:spPr>
          <a:xfrm>
            <a:off x="0" y="1"/>
            <a:ext cx="12192000" cy="2683042"/>
          </a:xfrm>
          <a:prstGeom prst="rect">
            <a:avLst/>
          </a:prstGeom>
        </p:spPr>
      </p:pic>
      <p:pic>
        <p:nvPicPr>
          <p:cNvPr id="8" name="Afbeelding 7"/>
          <p:cNvPicPr>
            <a:picLocks noChangeAspect="1"/>
          </p:cNvPicPr>
          <p:nvPr/>
        </p:nvPicPr>
        <p:blipFill rotWithShape="1">
          <a:blip r:embed="rId2"/>
          <a:srcRect b="40714"/>
          <a:stretch/>
        </p:blipFill>
        <p:spPr>
          <a:xfrm>
            <a:off x="0" y="0"/>
            <a:ext cx="12192000" cy="3043989"/>
          </a:xfrm>
          <a:prstGeom prst="rect">
            <a:avLst/>
          </a:prstGeom>
        </p:spPr>
      </p:pic>
      <p:pic>
        <p:nvPicPr>
          <p:cNvPr id="9" name="Afbeelding 8"/>
          <p:cNvPicPr>
            <a:picLocks noChangeAspect="1"/>
          </p:cNvPicPr>
          <p:nvPr/>
        </p:nvPicPr>
        <p:blipFill rotWithShape="1">
          <a:blip r:embed="rId2"/>
          <a:srcRect b="26420"/>
          <a:stretch/>
        </p:blipFill>
        <p:spPr>
          <a:xfrm>
            <a:off x="0" y="1"/>
            <a:ext cx="12192000" cy="3777916"/>
          </a:xfrm>
          <a:prstGeom prst="rect">
            <a:avLst/>
          </a:prstGeom>
        </p:spPr>
      </p:pic>
      <p:pic>
        <p:nvPicPr>
          <p:cNvPr id="10" name="Afbeelding 9"/>
          <p:cNvPicPr>
            <a:picLocks noChangeAspect="1"/>
          </p:cNvPicPr>
          <p:nvPr/>
        </p:nvPicPr>
        <p:blipFill rotWithShape="1">
          <a:blip r:embed="rId2"/>
          <a:srcRect b="18687"/>
          <a:stretch/>
        </p:blipFill>
        <p:spPr>
          <a:xfrm>
            <a:off x="0" y="1"/>
            <a:ext cx="12192000" cy="4174958"/>
          </a:xfrm>
          <a:prstGeom prst="rect">
            <a:avLst/>
          </a:prstGeom>
        </p:spPr>
      </p:pic>
      <p:pic>
        <p:nvPicPr>
          <p:cNvPr id="11" name="Afbeelding 10"/>
          <p:cNvPicPr>
            <a:picLocks noChangeAspect="1"/>
          </p:cNvPicPr>
          <p:nvPr/>
        </p:nvPicPr>
        <p:blipFill rotWithShape="1">
          <a:blip r:embed="rId2"/>
          <a:srcRect b="11657"/>
          <a:stretch/>
        </p:blipFill>
        <p:spPr>
          <a:xfrm>
            <a:off x="0" y="0"/>
            <a:ext cx="12192000" cy="4535905"/>
          </a:xfrm>
          <a:prstGeom prst="rect">
            <a:avLst/>
          </a:prstGeom>
        </p:spPr>
      </p:pic>
      <p:pic>
        <p:nvPicPr>
          <p:cNvPr id="12" name="Afbeelding 11"/>
          <p:cNvPicPr>
            <a:picLocks noChangeAspect="1"/>
          </p:cNvPicPr>
          <p:nvPr/>
        </p:nvPicPr>
        <p:blipFill>
          <a:blip r:embed="rId2"/>
          <a:stretch>
            <a:fillRect/>
          </a:stretch>
        </p:blipFill>
        <p:spPr>
          <a:xfrm>
            <a:off x="0" y="0"/>
            <a:ext cx="12192000" cy="5134429"/>
          </a:xfrm>
          <a:prstGeom prst="rect">
            <a:avLst/>
          </a:prstGeom>
        </p:spPr>
      </p:pic>
    </p:spTree>
    <p:extLst>
      <p:ext uri="{BB962C8B-B14F-4D97-AF65-F5344CB8AC3E}">
        <p14:creationId xmlns:p14="http://schemas.microsoft.com/office/powerpoint/2010/main" val="215781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947" y="108284"/>
            <a:ext cx="8913055" cy="1822116"/>
          </a:xfrm>
        </p:spPr>
        <p:txBody>
          <a:bodyPr/>
          <a:lstStyle/>
          <a:p>
            <a:r>
              <a:rPr lang="nl-NL" dirty="0" smtClean="0"/>
              <a:t>Wat gebeurd er dus als we vooraf betalen of achteraf betalen.</a:t>
            </a:r>
            <a:endParaRPr lang="nl-NL" dirty="0"/>
          </a:p>
        </p:txBody>
      </p:sp>
      <p:sp>
        <p:nvSpPr>
          <p:cNvPr id="3" name="Tijdelijke aanduiding voor inhoud 2"/>
          <p:cNvSpPr>
            <a:spLocks noGrp="1"/>
          </p:cNvSpPr>
          <p:nvPr>
            <p:ph idx="1"/>
          </p:nvPr>
        </p:nvSpPr>
        <p:spPr>
          <a:xfrm>
            <a:off x="192505" y="1395663"/>
            <a:ext cx="9081497" cy="5558590"/>
          </a:xfrm>
        </p:spPr>
        <p:txBody>
          <a:bodyPr>
            <a:normAutofit fontScale="92500" lnSpcReduction="20000"/>
          </a:bodyPr>
          <a:lstStyle/>
          <a:p>
            <a:r>
              <a:rPr lang="nl-NL" sz="2500" dirty="0" smtClean="0"/>
              <a:t>Als we achteraf betalen:</a:t>
            </a:r>
          </a:p>
          <a:p>
            <a:r>
              <a:rPr lang="nl-NL" sz="2500" dirty="0" smtClean="0"/>
              <a:t>Dan hebben we dus wel kosten gemaakt, maar nog niet betaald </a:t>
            </a:r>
            <a:r>
              <a:rPr lang="nl-NL" sz="2500" dirty="0" smtClean="0">
                <a:sym typeface="Wingdings" panose="05000000000000000000" pitchFamily="2" charset="2"/>
              </a:rPr>
              <a:t> ontstaat er een schuld</a:t>
            </a:r>
          </a:p>
          <a:p>
            <a:r>
              <a:rPr lang="nl-NL" sz="2500" dirty="0" smtClean="0">
                <a:sym typeface="Wingdings" panose="05000000000000000000" pitchFamily="2" charset="2"/>
              </a:rPr>
              <a:t>Zichtbaar in vraag 76, we hebben 5 maanden gehuurd, maar nog niet betaald dus ontstaat er een huurschuld. Hoe langer we niet betalen, hoe hoger deze schuld wordt tot het moment dat we betalen, dan verdwijnt de schuld volledig.</a:t>
            </a:r>
          </a:p>
          <a:p>
            <a:r>
              <a:rPr lang="nl-NL" sz="2500" dirty="0" smtClean="0">
                <a:sym typeface="Wingdings" panose="05000000000000000000" pitchFamily="2" charset="2"/>
              </a:rPr>
              <a:t>Als we vooraf betalen:</a:t>
            </a:r>
          </a:p>
          <a:p>
            <a:r>
              <a:rPr lang="nl-NL" sz="2500" dirty="0" smtClean="0">
                <a:sym typeface="Wingdings" panose="05000000000000000000" pitchFamily="2" charset="2"/>
              </a:rPr>
              <a:t>Dan hebben we al wel betaald, maar nog niet de kosten gemaakt  ontstaat er een bezit.</a:t>
            </a:r>
          </a:p>
          <a:p>
            <a:r>
              <a:rPr lang="nl-NL" sz="2500" dirty="0" smtClean="0">
                <a:sym typeface="Wingdings" panose="05000000000000000000" pitchFamily="2" charset="2"/>
              </a:rPr>
              <a:t>Zichtbaar geworden in vraag 77. </a:t>
            </a:r>
          </a:p>
          <a:p>
            <a:r>
              <a:rPr lang="nl-NL" sz="2500" dirty="0" smtClean="0">
                <a:sym typeface="Wingdings" panose="05000000000000000000" pitchFamily="2" charset="2"/>
              </a:rPr>
              <a:t>Hij betaald vooraf, dus we hebben een bezit. Hoe langer hij huurt, hoe meer kosten hij maakt hoe kleiner het bezit wordt. Wanneer hij net zoveel kosten heeft gemaakt als dat die vooraf betaald heeft wordt ze bezit 0.</a:t>
            </a:r>
          </a:p>
          <a:p>
            <a:endParaRPr lang="nl-NL" sz="2500" dirty="0"/>
          </a:p>
        </p:txBody>
      </p:sp>
    </p:spTree>
    <p:extLst>
      <p:ext uri="{BB962C8B-B14F-4D97-AF65-F5344CB8AC3E}">
        <p14:creationId xmlns:p14="http://schemas.microsoft.com/office/powerpoint/2010/main" val="2722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Introductie opdracht</a:t>
            </a:r>
            <a:endParaRPr lang="nl-NL" dirty="0"/>
          </a:p>
        </p:txBody>
      </p:sp>
      <p:sp>
        <p:nvSpPr>
          <p:cNvPr id="3" name="Tijdelijke aanduiding voor inhoud 2"/>
          <p:cNvSpPr>
            <a:spLocks noGrp="1"/>
          </p:cNvSpPr>
          <p:nvPr>
            <p:ph idx="1"/>
          </p:nvPr>
        </p:nvSpPr>
        <p:spPr/>
        <p:txBody>
          <a:bodyPr>
            <a:normAutofit/>
          </a:bodyPr>
          <a:lstStyle/>
          <a:p>
            <a:r>
              <a:rPr lang="nl-NL" sz="2500" dirty="0" smtClean="0"/>
              <a:t>Zelfstandig maken opdracht 78.</a:t>
            </a:r>
          </a:p>
          <a:p>
            <a:r>
              <a:rPr lang="nl-NL" sz="2500" dirty="0" smtClean="0"/>
              <a:t>5 minuten de tijd.</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258739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5591"/>
          <a:stretch/>
        </p:blipFill>
        <p:spPr>
          <a:xfrm>
            <a:off x="-1" y="1"/>
            <a:ext cx="12597063" cy="1419726"/>
          </a:xfrm>
          <a:prstGeom prst="rect">
            <a:avLst/>
          </a:prstGeom>
        </p:spPr>
      </p:pic>
      <p:pic>
        <p:nvPicPr>
          <p:cNvPr id="5" name="Afbeelding 4"/>
          <p:cNvPicPr>
            <a:picLocks noChangeAspect="1"/>
          </p:cNvPicPr>
          <p:nvPr/>
        </p:nvPicPr>
        <p:blipFill rotWithShape="1">
          <a:blip r:embed="rId2"/>
          <a:srcRect b="65868"/>
          <a:stretch/>
        </p:blipFill>
        <p:spPr>
          <a:xfrm>
            <a:off x="-1" y="0"/>
            <a:ext cx="12597063" cy="1985211"/>
          </a:xfrm>
          <a:prstGeom prst="rect">
            <a:avLst/>
          </a:prstGeom>
        </p:spPr>
      </p:pic>
      <p:pic>
        <p:nvPicPr>
          <p:cNvPr id="6" name="Afbeelding 5"/>
          <p:cNvPicPr>
            <a:picLocks noChangeAspect="1"/>
          </p:cNvPicPr>
          <p:nvPr/>
        </p:nvPicPr>
        <p:blipFill rotWithShape="1">
          <a:blip r:embed="rId2"/>
          <a:srcRect b="55732"/>
          <a:stretch/>
        </p:blipFill>
        <p:spPr>
          <a:xfrm>
            <a:off x="-1" y="1"/>
            <a:ext cx="12597063" cy="2574758"/>
          </a:xfrm>
          <a:prstGeom prst="rect">
            <a:avLst/>
          </a:prstGeom>
        </p:spPr>
      </p:pic>
      <p:pic>
        <p:nvPicPr>
          <p:cNvPr id="7" name="Afbeelding 6"/>
          <p:cNvPicPr>
            <a:picLocks noChangeAspect="1"/>
          </p:cNvPicPr>
          <p:nvPr/>
        </p:nvPicPr>
        <p:blipFill rotWithShape="1">
          <a:blip r:embed="rId2"/>
          <a:srcRect b="45803"/>
          <a:stretch/>
        </p:blipFill>
        <p:spPr>
          <a:xfrm>
            <a:off x="-1" y="1"/>
            <a:ext cx="12597063" cy="3152274"/>
          </a:xfrm>
          <a:prstGeom prst="rect">
            <a:avLst/>
          </a:prstGeom>
        </p:spPr>
      </p:pic>
      <p:pic>
        <p:nvPicPr>
          <p:cNvPr id="8" name="Afbeelding 7"/>
          <p:cNvPicPr>
            <a:picLocks noChangeAspect="1"/>
          </p:cNvPicPr>
          <p:nvPr/>
        </p:nvPicPr>
        <p:blipFill rotWithShape="1">
          <a:blip r:embed="rId2"/>
          <a:srcRect b="36081"/>
          <a:stretch/>
        </p:blipFill>
        <p:spPr>
          <a:xfrm>
            <a:off x="-1" y="1"/>
            <a:ext cx="12597063" cy="3717758"/>
          </a:xfrm>
          <a:prstGeom prst="rect">
            <a:avLst/>
          </a:prstGeom>
        </p:spPr>
      </p:pic>
      <p:pic>
        <p:nvPicPr>
          <p:cNvPr id="9" name="Afbeelding 8"/>
          <p:cNvPicPr>
            <a:picLocks noChangeAspect="1"/>
          </p:cNvPicPr>
          <p:nvPr/>
        </p:nvPicPr>
        <p:blipFill rotWithShape="1">
          <a:blip r:embed="rId2"/>
          <a:srcRect b="24910"/>
          <a:stretch/>
        </p:blipFill>
        <p:spPr>
          <a:xfrm>
            <a:off x="-1" y="0"/>
            <a:ext cx="12597063" cy="4367463"/>
          </a:xfrm>
          <a:prstGeom prst="rect">
            <a:avLst/>
          </a:prstGeom>
        </p:spPr>
      </p:pic>
      <p:pic>
        <p:nvPicPr>
          <p:cNvPr id="10" name="Afbeelding 9"/>
          <p:cNvPicPr>
            <a:picLocks noChangeAspect="1"/>
          </p:cNvPicPr>
          <p:nvPr/>
        </p:nvPicPr>
        <p:blipFill>
          <a:blip r:embed="rId2"/>
          <a:stretch>
            <a:fillRect/>
          </a:stretch>
        </p:blipFill>
        <p:spPr>
          <a:xfrm>
            <a:off x="-1" y="0"/>
            <a:ext cx="12597063" cy="5816347"/>
          </a:xfrm>
          <a:prstGeom prst="rect">
            <a:avLst/>
          </a:prstGeom>
        </p:spPr>
      </p:pic>
    </p:spTree>
    <p:extLst>
      <p:ext uri="{BB962C8B-B14F-4D97-AF65-F5344CB8AC3E}">
        <p14:creationId xmlns:p14="http://schemas.microsoft.com/office/powerpoint/2010/main" val="395532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Zoals zichtbaar geworden:</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Het verwerven van vermogen brengt kosten met zicht mee.</a:t>
            </a:r>
          </a:p>
          <a:p>
            <a:r>
              <a:rPr lang="nl-NL" sz="2500" dirty="0" smtClean="0"/>
              <a:t>Uit vorige voorbeeld:</a:t>
            </a:r>
          </a:p>
          <a:p>
            <a:r>
              <a:rPr lang="nl-NL" sz="2500" dirty="0" smtClean="0"/>
              <a:t>Interestkosten.</a:t>
            </a:r>
          </a:p>
          <a:p>
            <a:r>
              <a:rPr lang="nl-NL" sz="2500" dirty="0" smtClean="0"/>
              <a:t>Notariskosten </a:t>
            </a:r>
            <a:r>
              <a:rPr lang="nl-NL" sz="2500" dirty="0" err="1" smtClean="0"/>
              <a:t>i.v.m</a:t>
            </a:r>
            <a:r>
              <a:rPr lang="nl-NL" sz="2500" dirty="0" smtClean="0"/>
              <a:t> afsluiten lening.</a:t>
            </a:r>
          </a:p>
          <a:p>
            <a:r>
              <a:rPr lang="nl-NL" sz="2500" dirty="0" smtClean="0"/>
              <a:t>Provisie bank voor afsluiten lening.</a:t>
            </a:r>
          </a:p>
          <a:p>
            <a:endParaRPr lang="nl-NL" sz="2500" dirty="0"/>
          </a:p>
          <a:p>
            <a:r>
              <a:rPr lang="nl-NL" sz="2500" dirty="0" smtClean="0"/>
              <a:t>Kosten die te maken hebben met het vreemde vermogen.</a:t>
            </a:r>
          </a:p>
          <a:p>
            <a:endParaRPr lang="nl-NL" sz="2500" dirty="0"/>
          </a:p>
        </p:txBody>
      </p:sp>
    </p:spTree>
    <p:extLst>
      <p:ext uri="{BB962C8B-B14F-4D97-AF65-F5344CB8AC3E}">
        <p14:creationId xmlns:p14="http://schemas.microsoft.com/office/powerpoint/2010/main" val="94826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Aflossing	</a:t>
            </a:r>
            <a:endParaRPr lang="nl-NL" dirty="0"/>
          </a:p>
        </p:txBody>
      </p:sp>
      <p:sp>
        <p:nvSpPr>
          <p:cNvPr id="3" name="Tijdelijke aanduiding voor inhoud 2"/>
          <p:cNvSpPr>
            <a:spLocks noGrp="1"/>
          </p:cNvSpPr>
          <p:nvPr>
            <p:ph idx="1"/>
          </p:nvPr>
        </p:nvSpPr>
        <p:spPr/>
        <p:txBody>
          <a:bodyPr>
            <a:normAutofit/>
          </a:bodyPr>
          <a:lstStyle/>
          <a:p>
            <a:r>
              <a:rPr lang="nl-NL" sz="2500" dirty="0" smtClean="0"/>
              <a:t>Zoals zichtbaar geworden: de aflossing wordt niet genoemd bij de kosten.</a:t>
            </a:r>
          </a:p>
          <a:p>
            <a:r>
              <a:rPr lang="nl-NL" sz="2500" dirty="0" smtClean="0"/>
              <a:t>Dit is omdat de aflossing geen kosten zijn.</a:t>
            </a:r>
          </a:p>
          <a:p>
            <a:r>
              <a:rPr lang="nl-NL" sz="2500" dirty="0" smtClean="0"/>
              <a:t>Tenslotte: de aflossing zorgt niet voor een verlaging van het eigen vermogen.</a:t>
            </a:r>
          </a:p>
          <a:p>
            <a:r>
              <a:rPr lang="nl-NL" sz="2500" dirty="0" smtClean="0"/>
              <a:t>Tenslotte je bezit neemt af, maar tevens ook je schuld.</a:t>
            </a:r>
          </a:p>
          <a:p>
            <a:endParaRPr lang="nl-NL" sz="2500" dirty="0"/>
          </a:p>
        </p:txBody>
      </p:sp>
    </p:spTree>
    <p:extLst>
      <p:ext uri="{BB962C8B-B14F-4D97-AF65-F5344CB8AC3E}">
        <p14:creationId xmlns:p14="http://schemas.microsoft.com/office/powerpoint/2010/main" val="267114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	</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Rente zijn wel kosten, tenslotte verlagen ze het eigen vermogen.</a:t>
            </a:r>
          </a:p>
          <a:p>
            <a:r>
              <a:rPr lang="nl-NL" sz="2500" dirty="0" smtClean="0"/>
              <a:t>(het bezit neemt af bij het betalen van rente, het vreemde vermogen niet, zodoende neemt het eigen vermogen af)</a:t>
            </a:r>
          </a:p>
          <a:p>
            <a:endParaRPr lang="nl-NL" sz="2500" dirty="0"/>
          </a:p>
          <a:p>
            <a:r>
              <a:rPr lang="nl-NL" sz="2500" dirty="0" smtClean="0"/>
              <a:t>Rentekosten ontstaan na verloop van tijd, tenslotte als je vandaag geld leent en vandaag het meteen terug betaald heb je geen rentekosten.</a:t>
            </a:r>
            <a:endParaRPr lang="nl-NL" sz="2500" dirty="0"/>
          </a:p>
        </p:txBody>
      </p:sp>
    </p:spTree>
    <p:extLst>
      <p:ext uri="{BB962C8B-B14F-4D97-AF65-F5344CB8AC3E}">
        <p14:creationId xmlns:p14="http://schemas.microsoft.com/office/powerpoint/2010/main" val="362784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79.</a:t>
            </a:r>
            <a:endParaRPr lang="nl-NL" dirty="0"/>
          </a:p>
        </p:txBody>
      </p:sp>
      <p:sp>
        <p:nvSpPr>
          <p:cNvPr id="3" name="Tijdelijke aanduiding voor inhoud 2"/>
          <p:cNvSpPr>
            <a:spLocks noGrp="1"/>
          </p:cNvSpPr>
          <p:nvPr>
            <p:ph idx="1"/>
          </p:nvPr>
        </p:nvSpPr>
        <p:spPr/>
        <p:txBody>
          <a:bodyPr>
            <a:normAutofit/>
          </a:bodyPr>
          <a:lstStyle/>
          <a:p>
            <a:r>
              <a:rPr lang="nl-NL" sz="2500" dirty="0" smtClean="0"/>
              <a:t>Grote opdracht neem de tijd, vragen stel deze (anders loop je vast en gebeurd er niks).</a:t>
            </a:r>
          </a:p>
          <a:p>
            <a:r>
              <a:rPr lang="nl-NL" sz="2500" dirty="0" smtClean="0"/>
              <a:t>Alles wat niet af is, wordt huiswerk.</a:t>
            </a:r>
          </a:p>
          <a:p>
            <a:endParaRPr lang="nl-NL" sz="2500" dirty="0"/>
          </a:p>
        </p:txBody>
      </p:sp>
    </p:spTree>
    <p:extLst>
      <p:ext uri="{BB962C8B-B14F-4D97-AF65-F5344CB8AC3E}">
        <p14:creationId xmlns:p14="http://schemas.microsoft.com/office/powerpoint/2010/main" val="1879277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verandering van het eigen vermogen.</a:t>
            </a:r>
            <a:endParaRPr lang="nl-NL" dirty="0"/>
          </a:p>
        </p:txBody>
      </p:sp>
      <p:sp>
        <p:nvSpPr>
          <p:cNvPr id="3" name="Tijdelijke aanduiding voor inhoud 2"/>
          <p:cNvSpPr>
            <a:spLocks noGrp="1"/>
          </p:cNvSpPr>
          <p:nvPr>
            <p:ph idx="1"/>
          </p:nvPr>
        </p:nvSpPr>
        <p:spPr>
          <a:xfrm>
            <a:off x="589547" y="1371601"/>
            <a:ext cx="8684455" cy="4669762"/>
          </a:xfrm>
        </p:spPr>
        <p:txBody>
          <a:bodyPr>
            <a:normAutofit fontScale="92500"/>
          </a:bodyPr>
          <a:lstStyle/>
          <a:p>
            <a:r>
              <a:rPr lang="nl-NL" sz="2500" dirty="0" smtClean="0"/>
              <a:t>kijk bladzijde 63</a:t>
            </a:r>
          </a:p>
          <a:p>
            <a:r>
              <a:rPr lang="nl-NL" sz="2500" dirty="0" smtClean="0"/>
              <a:t>Bedrijf heeft 10.000 eigen vermogen</a:t>
            </a:r>
          </a:p>
          <a:p>
            <a:r>
              <a:rPr lang="nl-NL" sz="2500" dirty="0" smtClean="0"/>
              <a:t>Vervolgens heeft hij een nettowinst in 2013 van 20.000 euro</a:t>
            </a:r>
          </a:p>
          <a:p>
            <a:r>
              <a:rPr lang="nl-NL" sz="2500" dirty="0" smtClean="0"/>
              <a:t>Aan het einde heeft hij een eigen vermogen van 10.000 + 20.000 = 30.000 euro</a:t>
            </a:r>
          </a:p>
          <a:p>
            <a:r>
              <a:rPr lang="nl-NL" sz="2500" dirty="0" smtClean="0"/>
              <a:t>Cq: netto winst verhoogt het eigen vermogen.</a:t>
            </a:r>
          </a:p>
          <a:p>
            <a:r>
              <a:rPr lang="nl-NL" sz="2500" dirty="0" smtClean="0"/>
              <a:t>Netto verlies verlaagt het eigen vermogen.</a:t>
            </a:r>
          </a:p>
          <a:p>
            <a:r>
              <a:rPr lang="nl-NL" sz="2500" b="1" dirty="0" smtClean="0"/>
              <a:t>Alleen winst en verlies veranderen het eigen vermogen!!!</a:t>
            </a:r>
          </a:p>
          <a:p>
            <a:r>
              <a:rPr lang="nl-NL" sz="2500" dirty="0" smtClean="0"/>
              <a:t>wat is winst? (meer opbrengst dan kosten)</a:t>
            </a:r>
          </a:p>
          <a:p>
            <a:r>
              <a:rPr lang="nl-NL" sz="2500" dirty="0" smtClean="0"/>
              <a:t>Wat is verlies (meer kosten dan opbrengst)</a:t>
            </a:r>
          </a:p>
          <a:p>
            <a:endParaRPr lang="nl-NL" sz="2500" dirty="0" smtClean="0"/>
          </a:p>
          <a:p>
            <a:endParaRPr lang="nl-NL" sz="2500" b="1" dirty="0"/>
          </a:p>
        </p:txBody>
      </p:sp>
    </p:spTree>
    <p:extLst>
      <p:ext uri="{BB962C8B-B14F-4D97-AF65-F5344CB8AC3E}">
        <p14:creationId xmlns:p14="http://schemas.microsoft.com/office/powerpoint/2010/main" val="8908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71 en 72</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Lees 4.3 en maak opdracht 73</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387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585"/>
          <a:stretch/>
        </p:blipFill>
        <p:spPr>
          <a:xfrm>
            <a:off x="0" y="26989"/>
            <a:ext cx="7435516" cy="1476958"/>
          </a:xfrm>
          <a:prstGeom prst="rect">
            <a:avLst/>
          </a:prstGeom>
        </p:spPr>
      </p:pic>
      <p:pic>
        <p:nvPicPr>
          <p:cNvPr id="5" name="Afbeelding 4"/>
          <p:cNvPicPr>
            <a:picLocks noChangeAspect="1"/>
          </p:cNvPicPr>
          <p:nvPr/>
        </p:nvPicPr>
        <p:blipFill rotWithShape="1">
          <a:blip r:embed="rId2"/>
          <a:srcRect b="52242"/>
          <a:stretch/>
        </p:blipFill>
        <p:spPr>
          <a:xfrm>
            <a:off x="0" y="26989"/>
            <a:ext cx="7435516" cy="3293727"/>
          </a:xfrm>
          <a:prstGeom prst="rect">
            <a:avLst/>
          </a:prstGeom>
        </p:spPr>
      </p:pic>
      <p:pic>
        <p:nvPicPr>
          <p:cNvPr id="6" name="Afbeelding 5"/>
          <p:cNvPicPr>
            <a:picLocks noChangeAspect="1"/>
          </p:cNvPicPr>
          <p:nvPr/>
        </p:nvPicPr>
        <p:blipFill rotWithShape="1">
          <a:blip r:embed="rId2"/>
          <a:srcRect b="26946"/>
          <a:stretch/>
        </p:blipFill>
        <p:spPr>
          <a:xfrm>
            <a:off x="0" y="26989"/>
            <a:ext cx="7435516" cy="5038306"/>
          </a:xfrm>
          <a:prstGeom prst="rect">
            <a:avLst/>
          </a:prstGeom>
        </p:spPr>
      </p:pic>
      <p:pic>
        <p:nvPicPr>
          <p:cNvPr id="7" name="Afbeelding 6"/>
          <p:cNvPicPr>
            <a:picLocks noChangeAspect="1"/>
          </p:cNvPicPr>
          <p:nvPr/>
        </p:nvPicPr>
        <p:blipFill>
          <a:blip r:embed="rId2"/>
          <a:stretch>
            <a:fillRect/>
          </a:stretch>
        </p:blipFill>
        <p:spPr>
          <a:xfrm>
            <a:off x="0" y="26989"/>
            <a:ext cx="7435516" cy="6896710"/>
          </a:xfrm>
          <a:prstGeom prst="rect">
            <a:avLst/>
          </a:prstGeom>
        </p:spPr>
      </p:pic>
    </p:spTree>
    <p:extLst>
      <p:ext uri="{BB962C8B-B14F-4D97-AF65-F5344CB8AC3E}">
        <p14:creationId xmlns:p14="http://schemas.microsoft.com/office/powerpoint/2010/main" val="173958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0243"/>
          <a:stretch/>
        </p:blipFill>
        <p:spPr>
          <a:xfrm>
            <a:off x="-1" y="15874"/>
            <a:ext cx="10768263" cy="2077621"/>
          </a:xfrm>
          <a:prstGeom prst="rect">
            <a:avLst/>
          </a:prstGeom>
        </p:spPr>
      </p:pic>
      <p:pic>
        <p:nvPicPr>
          <p:cNvPr id="5" name="Afbeelding 4"/>
          <p:cNvPicPr>
            <a:picLocks noChangeAspect="1"/>
          </p:cNvPicPr>
          <p:nvPr/>
        </p:nvPicPr>
        <p:blipFill rotWithShape="1">
          <a:blip r:embed="rId2"/>
          <a:srcRect b="41638"/>
          <a:stretch/>
        </p:blipFill>
        <p:spPr>
          <a:xfrm>
            <a:off x="-1" y="15874"/>
            <a:ext cx="10768263" cy="4074863"/>
          </a:xfrm>
          <a:prstGeom prst="rect">
            <a:avLst/>
          </a:prstGeom>
        </p:spPr>
      </p:pic>
      <p:pic>
        <p:nvPicPr>
          <p:cNvPr id="6" name="Afbeelding 5"/>
          <p:cNvPicPr>
            <a:picLocks noChangeAspect="1"/>
          </p:cNvPicPr>
          <p:nvPr/>
        </p:nvPicPr>
        <p:blipFill rotWithShape="1">
          <a:blip r:embed="rId2"/>
          <a:srcRect b="21476"/>
          <a:stretch/>
        </p:blipFill>
        <p:spPr>
          <a:xfrm>
            <a:off x="-1" y="15875"/>
            <a:ext cx="10768263" cy="5482558"/>
          </a:xfrm>
          <a:prstGeom prst="rect">
            <a:avLst/>
          </a:prstGeom>
        </p:spPr>
      </p:pic>
      <p:pic>
        <p:nvPicPr>
          <p:cNvPr id="7" name="Afbeelding 6"/>
          <p:cNvPicPr>
            <a:picLocks noChangeAspect="1"/>
          </p:cNvPicPr>
          <p:nvPr/>
        </p:nvPicPr>
        <p:blipFill rotWithShape="1">
          <a:blip r:embed="rId2"/>
          <a:srcRect b="8896"/>
          <a:stretch/>
        </p:blipFill>
        <p:spPr>
          <a:xfrm>
            <a:off x="-1" y="15874"/>
            <a:ext cx="10768263" cy="6360863"/>
          </a:xfrm>
          <a:prstGeom prst="rect">
            <a:avLst/>
          </a:prstGeom>
        </p:spPr>
      </p:pic>
      <p:pic>
        <p:nvPicPr>
          <p:cNvPr id="8" name="Afbeelding 7"/>
          <p:cNvPicPr>
            <a:picLocks noChangeAspect="1"/>
          </p:cNvPicPr>
          <p:nvPr/>
        </p:nvPicPr>
        <p:blipFill>
          <a:blip r:embed="rId2"/>
          <a:stretch>
            <a:fillRect/>
          </a:stretch>
        </p:blipFill>
        <p:spPr>
          <a:xfrm>
            <a:off x="-1" y="15874"/>
            <a:ext cx="10768263" cy="6982003"/>
          </a:xfrm>
          <a:prstGeom prst="rect">
            <a:avLst/>
          </a:prstGeom>
        </p:spPr>
      </p:pic>
    </p:spTree>
    <p:extLst>
      <p:ext uri="{BB962C8B-B14F-4D97-AF65-F5344CB8AC3E}">
        <p14:creationId xmlns:p14="http://schemas.microsoft.com/office/powerpoint/2010/main" val="298417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Autofit/>
          </a:bodyPr>
          <a:lstStyle/>
          <a:p>
            <a:r>
              <a:rPr lang="nl-NL" sz="2500" dirty="0" smtClean="0"/>
              <a:t>Aanschaf van goederen die op je balans komen te staan, veranderd het eigen vermogen niet.</a:t>
            </a:r>
          </a:p>
          <a:p>
            <a:r>
              <a:rPr lang="nl-NL" sz="2500" dirty="0" smtClean="0"/>
              <a:t>Tenslotte kas neemt af, bezit neemt toe (zie kopen ijs of ijscokar)</a:t>
            </a:r>
          </a:p>
          <a:p>
            <a:r>
              <a:rPr lang="nl-NL" sz="2500" dirty="0" smtClean="0"/>
              <a:t>Gebruik maken van diensten veranderd het eigen vermogen wel.</a:t>
            </a:r>
          </a:p>
          <a:p>
            <a:r>
              <a:rPr lang="nl-NL" sz="2500" dirty="0" smtClean="0"/>
              <a:t>Tenslotte het betalen van huur en loon zijn kosten dus het eigen vermogen neemt af.</a:t>
            </a:r>
          </a:p>
          <a:p>
            <a:r>
              <a:rPr lang="nl-NL" sz="2500" dirty="0" smtClean="0"/>
              <a:t>Een winst veranderd het eigen vermogen, tenslotte meer opbrengst dan kosten vergroot je vermogen.</a:t>
            </a:r>
            <a:endParaRPr lang="nl-NL" sz="2500" dirty="0"/>
          </a:p>
        </p:txBody>
      </p:sp>
    </p:spTree>
    <p:extLst>
      <p:ext uri="{BB962C8B-B14F-4D97-AF65-F5344CB8AC3E}">
        <p14:creationId xmlns:p14="http://schemas.microsoft.com/office/powerpoint/2010/main" val="424184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per product berekenen.</a:t>
            </a:r>
            <a:endParaRPr lang="nl-NL" dirty="0"/>
          </a:p>
        </p:txBody>
      </p:sp>
      <p:sp>
        <p:nvSpPr>
          <p:cNvPr id="3" name="Tijdelijke aanduiding voor inhoud 2"/>
          <p:cNvSpPr>
            <a:spLocks noGrp="1"/>
          </p:cNvSpPr>
          <p:nvPr>
            <p:ph idx="1"/>
          </p:nvPr>
        </p:nvSpPr>
        <p:spPr>
          <a:xfrm>
            <a:off x="457200" y="1371601"/>
            <a:ext cx="8816802" cy="4669762"/>
          </a:xfrm>
        </p:spPr>
        <p:txBody>
          <a:bodyPr>
            <a:noAutofit/>
          </a:bodyPr>
          <a:lstStyle/>
          <a:p>
            <a:r>
              <a:rPr lang="nl-NL" sz="2500" dirty="0" smtClean="0"/>
              <a:t>De kostprijs kun je omschrijven als kosten per eenheid product.</a:t>
            </a:r>
          </a:p>
          <a:p>
            <a:r>
              <a:rPr lang="nl-NL" sz="2500" dirty="0" smtClean="0"/>
              <a:t>Cq de kosten voor het maken van 1 product.</a:t>
            </a:r>
          </a:p>
          <a:p>
            <a:r>
              <a:rPr lang="nl-NL" sz="2500" dirty="0" smtClean="0"/>
              <a:t>Hoe meer producten je maakt.</a:t>
            </a:r>
          </a:p>
          <a:p>
            <a:r>
              <a:rPr lang="nl-NL" sz="2500" dirty="0" smtClean="0"/>
              <a:t>Hoe meer je de constanten kosten over meerdere producten verspreid.</a:t>
            </a:r>
          </a:p>
          <a:p>
            <a:r>
              <a:rPr lang="nl-NL" sz="2500" dirty="0" smtClean="0"/>
              <a:t>Hoe lager de kostprijs per product wordt.</a:t>
            </a:r>
          </a:p>
          <a:p>
            <a:r>
              <a:rPr lang="nl-NL" sz="2500" dirty="0" smtClean="0"/>
              <a:t>Waarvoor nodig?</a:t>
            </a:r>
          </a:p>
          <a:p>
            <a:r>
              <a:rPr lang="nl-NL" sz="2500" dirty="0" smtClean="0"/>
              <a:t>Om de verkoopprijs te berekenen.</a:t>
            </a:r>
          </a:p>
          <a:p>
            <a:r>
              <a:rPr lang="nl-NL" sz="2500" dirty="0" smtClean="0"/>
              <a:t>Kostprijs per product + winstpercentage = verkoopprijs.</a:t>
            </a:r>
            <a:endParaRPr lang="nl-NL" sz="2500" dirty="0"/>
          </a:p>
        </p:txBody>
      </p:sp>
    </p:spTree>
    <p:extLst>
      <p:ext uri="{BB962C8B-B14F-4D97-AF65-F5344CB8AC3E}">
        <p14:creationId xmlns:p14="http://schemas.microsoft.com/office/powerpoint/2010/main" val="399458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73</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Lees 4.3 en maak opdracht 74  ( dat is huiswerk).</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2143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514</TotalTime>
  <Words>1099</Words>
  <Application>Microsoft Office PowerPoint</Application>
  <PresentationFormat>Breedbeeld</PresentationFormat>
  <Paragraphs>160</Paragraphs>
  <Slides>28</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28</vt:i4>
      </vt:variant>
    </vt:vector>
  </HeadingPairs>
  <TitlesOfParts>
    <vt:vector size="34" baseType="lpstr">
      <vt:lpstr>Arial</vt:lpstr>
      <vt:lpstr>Calibri</vt:lpstr>
      <vt:lpstr>Trebuchet MS</vt:lpstr>
      <vt:lpstr>Wingdings</vt:lpstr>
      <vt:lpstr>Wingdings 3</vt:lpstr>
      <vt:lpstr>Facet</vt:lpstr>
      <vt:lpstr>Beste ath 4. </vt:lpstr>
      <vt:lpstr>Programma aankomende  2 lessen</vt:lpstr>
      <vt:lpstr>De verandering van het eigen vermogen.</vt:lpstr>
      <vt:lpstr>Zelfstandig maken opdracht 71 en 72</vt:lpstr>
      <vt:lpstr>PowerPoint-presentatie</vt:lpstr>
      <vt:lpstr>PowerPoint-presentatie</vt:lpstr>
      <vt:lpstr>Wat hebben we gezien:</vt:lpstr>
      <vt:lpstr>Kostprijs per product berekenen.</vt:lpstr>
      <vt:lpstr>Zelfstandig maken opdracht 73</vt:lpstr>
      <vt:lpstr>PowerPoint-presentatie</vt:lpstr>
      <vt:lpstr>Waarom kosten berekenen?</vt:lpstr>
      <vt:lpstr>Kosten, betalingen en permanentie.</vt:lpstr>
      <vt:lpstr>Kosten </vt:lpstr>
      <vt:lpstr>Zelfstandig maken opdracht 74.</vt:lpstr>
      <vt:lpstr>PowerPoint-presentatie</vt:lpstr>
      <vt:lpstr>Kosten.</vt:lpstr>
      <vt:lpstr>Les 3:</vt:lpstr>
      <vt:lpstr>PowerPoint-presentatie</vt:lpstr>
      <vt:lpstr>Wat is zichtbaar geworden</vt:lpstr>
      <vt:lpstr>Zelfstandig maken opdracht 76 en 77</vt:lpstr>
      <vt:lpstr>PowerPoint-presentatie</vt:lpstr>
      <vt:lpstr>Wat gebeurd er dus als we vooraf betalen of achteraf betalen.</vt:lpstr>
      <vt:lpstr>Introductie opdracht</vt:lpstr>
      <vt:lpstr>PowerPoint-presentatie</vt:lpstr>
      <vt:lpstr>Zoals zichtbaar geworden:</vt:lpstr>
      <vt:lpstr>Aflossing </vt:lpstr>
      <vt:lpstr>Rente </vt:lpstr>
      <vt:lpstr>Zelfstandig maken opdracht 79.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Bas Jacobs</dc:creator>
  <cp:lastModifiedBy>Bas Jacobs</cp:lastModifiedBy>
  <cp:revision>73</cp:revision>
  <dcterms:created xsi:type="dcterms:W3CDTF">2017-01-22T09:51:43Z</dcterms:created>
  <dcterms:modified xsi:type="dcterms:W3CDTF">2017-11-12T10:57:14Z</dcterms:modified>
</cp:coreProperties>
</file>